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71" r:id="rId9"/>
    <p:sldId id="270" r:id="rId10"/>
    <p:sldId id="269" r:id="rId11"/>
    <p:sldId id="263" r:id="rId12"/>
    <p:sldId id="264" r:id="rId13"/>
    <p:sldId id="266" r:id="rId14"/>
    <p:sldId id="265" r:id="rId15"/>
    <p:sldId id="262" r:id="rId16"/>
    <p:sldId id="272" r:id="rId17"/>
    <p:sldId id="273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17E3A-4935-4641-8CB2-5AC627629F3D}" v="7" dt="2020-04-28T11:47:15.035"/>
    <p1510:client id="{32FE4E94-4A7F-4796-80EA-03B6FA57D069}" v="22" dt="2020-04-28T17:19:06.321"/>
    <p1510:client id="{81A7B5AC-3BE0-42CE-909E-F58C7F114615}" v="1" dt="2020-04-29T10:25:22.535"/>
    <p1510:client id="{9D40E035-25BC-445F-9ADB-38969CFA7872}" v="6" dt="2020-04-28T13:03:42.575"/>
    <p1510:client id="{DD987C48-3D38-410B-8F59-2F21165C8B12}" v="13" dt="2020-04-28T16:13:26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haegen Olivier [student]" userId="a2cddaa1-57cb-4c5c-95c3-732eb4e9249b" providerId="ADAL" clId="{81A7B5AC-3BE0-42CE-909E-F58C7F114615}"/>
    <pc:docChg chg="modSld">
      <pc:chgData name="Verhaegen Olivier [student]" userId="a2cddaa1-57cb-4c5c-95c3-732eb4e9249b" providerId="ADAL" clId="{81A7B5AC-3BE0-42CE-909E-F58C7F114615}" dt="2020-04-29T10:25:27.552" v="2" actId="1076"/>
      <pc:docMkLst>
        <pc:docMk/>
      </pc:docMkLst>
      <pc:sldChg chg="addSp modSp mod">
        <pc:chgData name="Verhaegen Olivier [student]" userId="a2cddaa1-57cb-4c5c-95c3-732eb4e9249b" providerId="ADAL" clId="{81A7B5AC-3BE0-42CE-909E-F58C7F114615}" dt="2020-04-29T10:25:27.552" v="2" actId="1076"/>
        <pc:sldMkLst>
          <pc:docMk/>
          <pc:sldMk cId="1514875782" sldId="283"/>
        </pc:sldMkLst>
        <pc:picChg chg="add mod">
          <ac:chgData name="Verhaegen Olivier [student]" userId="a2cddaa1-57cb-4c5c-95c3-732eb4e9249b" providerId="ADAL" clId="{81A7B5AC-3BE0-42CE-909E-F58C7F114615}" dt="2020-04-29T10:25:27.552" v="2" actId="1076"/>
          <ac:picMkLst>
            <pc:docMk/>
            <pc:sldMk cId="1514875782" sldId="283"/>
            <ac:picMk id="3" creationId="{65EE158E-3E13-4DE7-9FB6-A2EA7610906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svg"/><Relationship Id="rId1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ED055-31D7-4F9F-881D-03A2D847F3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550EA3B-4715-47CF-B52B-6AC82DF1E008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Arduino nano</a:t>
          </a:r>
          <a:endParaRPr lang="en-US"/>
        </a:p>
      </dgm:t>
    </dgm:pt>
    <dgm:pt modelId="{64463C5D-270E-4338-8640-9EE32D8E60B1}" type="parTrans" cxnId="{D7A0782C-C773-46A0-BEF3-9BCA6B66195A}">
      <dgm:prSet/>
      <dgm:spPr/>
      <dgm:t>
        <a:bodyPr/>
        <a:lstStyle/>
        <a:p>
          <a:endParaRPr lang="en-US"/>
        </a:p>
      </dgm:t>
    </dgm:pt>
    <dgm:pt modelId="{9E107B5F-5BF4-47BB-9C0D-E53A848990C4}" type="sibTrans" cxnId="{D7A0782C-C773-46A0-BEF3-9BCA6B66195A}">
      <dgm:prSet/>
      <dgm:spPr/>
      <dgm:t>
        <a:bodyPr/>
        <a:lstStyle/>
        <a:p>
          <a:endParaRPr lang="en-US"/>
        </a:p>
      </dgm:t>
    </dgm:pt>
    <dgm:pt modelId="{589BDC06-3E73-4BEA-8837-76894AA9F818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HC-05 Bluetooth module</a:t>
          </a:r>
          <a:endParaRPr lang="en-US"/>
        </a:p>
      </dgm:t>
    </dgm:pt>
    <dgm:pt modelId="{90493B53-B3C6-4F51-B38E-9B6B7122AD96}" type="parTrans" cxnId="{2FBB117A-2E92-4678-9061-1DD64929C32C}">
      <dgm:prSet/>
      <dgm:spPr/>
      <dgm:t>
        <a:bodyPr/>
        <a:lstStyle/>
        <a:p>
          <a:endParaRPr lang="en-US"/>
        </a:p>
      </dgm:t>
    </dgm:pt>
    <dgm:pt modelId="{3AAD9448-188B-4D7C-B2EF-0AF7CC65A6B6}" type="sibTrans" cxnId="{2FBB117A-2E92-4678-9061-1DD64929C32C}">
      <dgm:prSet/>
      <dgm:spPr/>
      <dgm:t>
        <a:bodyPr/>
        <a:lstStyle/>
        <a:p>
          <a:endParaRPr lang="en-US"/>
        </a:p>
      </dgm:t>
    </dgm:pt>
    <dgm:pt modelId="{153E913A-3A5A-47D3-AA25-2DD45C652692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Velostat</a:t>
          </a:r>
          <a:endParaRPr lang="en-US"/>
        </a:p>
      </dgm:t>
    </dgm:pt>
    <dgm:pt modelId="{CD1C0EF2-428B-461F-8651-9853AE2AF5D7}" type="parTrans" cxnId="{7FFB6F41-44E3-48B7-8B92-22855EE8E227}">
      <dgm:prSet/>
      <dgm:spPr/>
      <dgm:t>
        <a:bodyPr/>
        <a:lstStyle/>
        <a:p>
          <a:endParaRPr lang="en-US"/>
        </a:p>
      </dgm:t>
    </dgm:pt>
    <dgm:pt modelId="{14DED8A5-CFB0-495E-BA9B-E291BC955C7F}" type="sibTrans" cxnId="{7FFB6F41-44E3-48B7-8B92-22855EE8E227}">
      <dgm:prSet/>
      <dgm:spPr/>
      <dgm:t>
        <a:bodyPr/>
        <a:lstStyle/>
        <a:p>
          <a:endParaRPr lang="en-US"/>
        </a:p>
      </dgm:t>
    </dgm:pt>
    <dgm:pt modelId="{D2812648-D08E-4895-916F-B8AFF7DA90EA}" type="pres">
      <dgm:prSet presAssocID="{41CED055-31D7-4F9F-881D-03A2D847F37D}" presName="root" presStyleCnt="0">
        <dgm:presLayoutVars>
          <dgm:dir/>
          <dgm:resizeHandles val="exact"/>
        </dgm:presLayoutVars>
      </dgm:prSet>
      <dgm:spPr/>
    </dgm:pt>
    <dgm:pt modelId="{51B7A762-4906-4113-998F-28941E4C49B4}" type="pres">
      <dgm:prSet presAssocID="{A550EA3B-4715-47CF-B52B-6AC82DF1E008}" presName="compNode" presStyleCnt="0"/>
      <dgm:spPr/>
    </dgm:pt>
    <dgm:pt modelId="{E0019DAF-8DB7-428D-8B1F-835F93D19E7A}" type="pres">
      <dgm:prSet presAssocID="{A550EA3B-4715-47CF-B52B-6AC82DF1E008}" presName="bgRect" presStyleLbl="bgShp" presStyleIdx="0" presStyleCnt="3"/>
      <dgm:spPr/>
    </dgm:pt>
    <dgm:pt modelId="{C99274AC-8A46-4DCD-853F-61B8C355E8C2}" type="pres">
      <dgm:prSet presAssocID="{A550EA3B-4715-47CF-B52B-6AC82DF1E0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525763D7-8284-436B-A209-D1FA6D8F253E}" type="pres">
      <dgm:prSet presAssocID="{A550EA3B-4715-47CF-B52B-6AC82DF1E008}" presName="spaceRect" presStyleCnt="0"/>
      <dgm:spPr/>
    </dgm:pt>
    <dgm:pt modelId="{448A9778-6F86-46A9-8A7E-844E4B2EAEB3}" type="pres">
      <dgm:prSet presAssocID="{A550EA3B-4715-47CF-B52B-6AC82DF1E008}" presName="parTx" presStyleLbl="revTx" presStyleIdx="0" presStyleCnt="3">
        <dgm:presLayoutVars>
          <dgm:chMax val="0"/>
          <dgm:chPref val="0"/>
        </dgm:presLayoutVars>
      </dgm:prSet>
      <dgm:spPr/>
    </dgm:pt>
    <dgm:pt modelId="{2A05FDBD-8080-4521-A93B-55A5F1F25062}" type="pres">
      <dgm:prSet presAssocID="{9E107B5F-5BF4-47BB-9C0D-E53A848990C4}" presName="sibTrans" presStyleCnt="0"/>
      <dgm:spPr/>
    </dgm:pt>
    <dgm:pt modelId="{A1FD20B6-FE5A-41E9-806F-770EFFAFBF7F}" type="pres">
      <dgm:prSet presAssocID="{589BDC06-3E73-4BEA-8837-76894AA9F818}" presName="compNode" presStyleCnt="0"/>
      <dgm:spPr/>
    </dgm:pt>
    <dgm:pt modelId="{4F836FC7-17C0-40A7-AB6B-268B0F3402CB}" type="pres">
      <dgm:prSet presAssocID="{589BDC06-3E73-4BEA-8837-76894AA9F818}" presName="bgRect" presStyleLbl="bgShp" presStyleIdx="1" presStyleCnt="3"/>
      <dgm:spPr/>
    </dgm:pt>
    <dgm:pt modelId="{DB5B70CE-072B-4A86-8270-B10246E55738}" type="pres">
      <dgm:prSet presAssocID="{589BDC06-3E73-4BEA-8837-76894AA9F8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9916F0C1-D370-4BFD-A762-F6015669C9E7}" type="pres">
      <dgm:prSet presAssocID="{589BDC06-3E73-4BEA-8837-76894AA9F818}" presName="spaceRect" presStyleCnt="0"/>
      <dgm:spPr/>
    </dgm:pt>
    <dgm:pt modelId="{5AC4E10D-5640-4959-BBD7-152DAD7DD96E}" type="pres">
      <dgm:prSet presAssocID="{589BDC06-3E73-4BEA-8837-76894AA9F818}" presName="parTx" presStyleLbl="revTx" presStyleIdx="1" presStyleCnt="3">
        <dgm:presLayoutVars>
          <dgm:chMax val="0"/>
          <dgm:chPref val="0"/>
        </dgm:presLayoutVars>
      </dgm:prSet>
      <dgm:spPr/>
    </dgm:pt>
    <dgm:pt modelId="{6A1658B2-B83A-4161-B0DA-52918088474E}" type="pres">
      <dgm:prSet presAssocID="{3AAD9448-188B-4D7C-B2EF-0AF7CC65A6B6}" presName="sibTrans" presStyleCnt="0"/>
      <dgm:spPr/>
    </dgm:pt>
    <dgm:pt modelId="{3EFB7BFE-8325-433D-8351-851E3C5F5EAD}" type="pres">
      <dgm:prSet presAssocID="{153E913A-3A5A-47D3-AA25-2DD45C652692}" presName="compNode" presStyleCnt="0"/>
      <dgm:spPr/>
    </dgm:pt>
    <dgm:pt modelId="{9F9D5C5E-48B2-46A2-B78B-398DDE25466E}" type="pres">
      <dgm:prSet presAssocID="{153E913A-3A5A-47D3-AA25-2DD45C652692}" presName="bgRect" presStyleLbl="bgShp" presStyleIdx="2" presStyleCnt="3"/>
      <dgm:spPr/>
    </dgm:pt>
    <dgm:pt modelId="{A02B407B-E34A-4ED3-8157-1CC92C85A334}" type="pres">
      <dgm:prSet presAssocID="{153E913A-3A5A-47D3-AA25-2DD45C6526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ke"/>
        </a:ext>
      </dgm:extLst>
    </dgm:pt>
    <dgm:pt modelId="{08CB0B3E-E04C-4F6A-97ED-D7C91D9CC65E}" type="pres">
      <dgm:prSet presAssocID="{153E913A-3A5A-47D3-AA25-2DD45C652692}" presName="spaceRect" presStyleCnt="0"/>
      <dgm:spPr/>
    </dgm:pt>
    <dgm:pt modelId="{9A56DFF2-B8CB-4CA3-B120-CA89B9BE99B0}" type="pres">
      <dgm:prSet presAssocID="{153E913A-3A5A-47D3-AA25-2DD45C6526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C0EBB1E-0F83-4AF1-B294-B557B3DC2490}" type="presOf" srcId="{589BDC06-3E73-4BEA-8837-76894AA9F818}" destId="{5AC4E10D-5640-4959-BBD7-152DAD7DD96E}" srcOrd="0" destOrd="0" presId="urn:microsoft.com/office/officeart/2018/2/layout/IconVerticalSolidList"/>
    <dgm:cxn modelId="{D7A0782C-C773-46A0-BEF3-9BCA6B66195A}" srcId="{41CED055-31D7-4F9F-881D-03A2D847F37D}" destId="{A550EA3B-4715-47CF-B52B-6AC82DF1E008}" srcOrd="0" destOrd="0" parTransId="{64463C5D-270E-4338-8640-9EE32D8E60B1}" sibTransId="{9E107B5F-5BF4-47BB-9C0D-E53A848990C4}"/>
    <dgm:cxn modelId="{7FFB6F41-44E3-48B7-8B92-22855EE8E227}" srcId="{41CED055-31D7-4F9F-881D-03A2D847F37D}" destId="{153E913A-3A5A-47D3-AA25-2DD45C652692}" srcOrd="2" destOrd="0" parTransId="{CD1C0EF2-428B-461F-8651-9853AE2AF5D7}" sibTransId="{14DED8A5-CFB0-495E-BA9B-E291BC955C7F}"/>
    <dgm:cxn modelId="{2FBB117A-2E92-4678-9061-1DD64929C32C}" srcId="{41CED055-31D7-4F9F-881D-03A2D847F37D}" destId="{589BDC06-3E73-4BEA-8837-76894AA9F818}" srcOrd="1" destOrd="0" parTransId="{90493B53-B3C6-4F51-B38E-9B6B7122AD96}" sibTransId="{3AAD9448-188B-4D7C-B2EF-0AF7CC65A6B6}"/>
    <dgm:cxn modelId="{B7D75B88-D6EB-43CD-A588-9ECB03023561}" type="presOf" srcId="{41CED055-31D7-4F9F-881D-03A2D847F37D}" destId="{D2812648-D08E-4895-916F-B8AFF7DA90EA}" srcOrd="0" destOrd="0" presId="urn:microsoft.com/office/officeart/2018/2/layout/IconVerticalSolidList"/>
    <dgm:cxn modelId="{BBF8F9A6-890C-4B8A-84C2-5AB895027D10}" type="presOf" srcId="{A550EA3B-4715-47CF-B52B-6AC82DF1E008}" destId="{448A9778-6F86-46A9-8A7E-844E4B2EAEB3}" srcOrd="0" destOrd="0" presId="urn:microsoft.com/office/officeart/2018/2/layout/IconVerticalSolidList"/>
    <dgm:cxn modelId="{9AFB93C6-4F57-4B2F-9F34-B16E456C9B23}" type="presOf" srcId="{153E913A-3A5A-47D3-AA25-2DD45C652692}" destId="{9A56DFF2-B8CB-4CA3-B120-CA89B9BE99B0}" srcOrd="0" destOrd="0" presId="urn:microsoft.com/office/officeart/2018/2/layout/IconVerticalSolidList"/>
    <dgm:cxn modelId="{34894EE6-D2F6-4621-9E88-7286F6310B36}" type="presParOf" srcId="{D2812648-D08E-4895-916F-B8AFF7DA90EA}" destId="{51B7A762-4906-4113-998F-28941E4C49B4}" srcOrd="0" destOrd="0" presId="urn:microsoft.com/office/officeart/2018/2/layout/IconVerticalSolidList"/>
    <dgm:cxn modelId="{85E533A5-5F6E-4064-8AC2-649206B5B677}" type="presParOf" srcId="{51B7A762-4906-4113-998F-28941E4C49B4}" destId="{E0019DAF-8DB7-428D-8B1F-835F93D19E7A}" srcOrd="0" destOrd="0" presId="urn:microsoft.com/office/officeart/2018/2/layout/IconVerticalSolidList"/>
    <dgm:cxn modelId="{AF2AA157-C873-40DB-ABC7-6EF383B75032}" type="presParOf" srcId="{51B7A762-4906-4113-998F-28941E4C49B4}" destId="{C99274AC-8A46-4DCD-853F-61B8C355E8C2}" srcOrd="1" destOrd="0" presId="urn:microsoft.com/office/officeart/2018/2/layout/IconVerticalSolidList"/>
    <dgm:cxn modelId="{35920D66-4DE1-439B-BFF2-BBE6812D0EFD}" type="presParOf" srcId="{51B7A762-4906-4113-998F-28941E4C49B4}" destId="{525763D7-8284-436B-A209-D1FA6D8F253E}" srcOrd="2" destOrd="0" presId="urn:microsoft.com/office/officeart/2018/2/layout/IconVerticalSolidList"/>
    <dgm:cxn modelId="{FB50AEB5-28ED-487D-9988-9A958CF8E9FA}" type="presParOf" srcId="{51B7A762-4906-4113-998F-28941E4C49B4}" destId="{448A9778-6F86-46A9-8A7E-844E4B2EAEB3}" srcOrd="3" destOrd="0" presId="urn:microsoft.com/office/officeart/2018/2/layout/IconVerticalSolidList"/>
    <dgm:cxn modelId="{E3B6C8BA-DD50-42CC-84EB-512055673116}" type="presParOf" srcId="{D2812648-D08E-4895-916F-B8AFF7DA90EA}" destId="{2A05FDBD-8080-4521-A93B-55A5F1F25062}" srcOrd="1" destOrd="0" presId="urn:microsoft.com/office/officeart/2018/2/layout/IconVerticalSolidList"/>
    <dgm:cxn modelId="{DA55D02C-45DA-42E9-AAF0-69E20075775F}" type="presParOf" srcId="{D2812648-D08E-4895-916F-B8AFF7DA90EA}" destId="{A1FD20B6-FE5A-41E9-806F-770EFFAFBF7F}" srcOrd="2" destOrd="0" presId="urn:microsoft.com/office/officeart/2018/2/layout/IconVerticalSolidList"/>
    <dgm:cxn modelId="{4193BDD3-0700-4FF4-871C-B32503B2A101}" type="presParOf" srcId="{A1FD20B6-FE5A-41E9-806F-770EFFAFBF7F}" destId="{4F836FC7-17C0-40A7-AB6B-268B0F3402CB}" srcOrd="0" destOrd="0" presId="urn:microsoft.com/office/officeart/2018/2/layout/IconVerticalSolidList"/>
    <dgm:cxn modelId="{69A7129C-866F-4206-9BCF-21F81A935138}" type="presParOf" srcId="{A1FD20B6-FE5A-41E9-806F-770EFFAFBF7F}" destId="{DB5B70CE-072B-4A86-8270-B10246E55738}" srcOrd="1" destOrd="0" presId="urn:microsoft.com/office/officeart/2018/2/layout/IconVerticalSolidList"/>
    <dgm:cxn modelId="{A445729C-148B-4AFE-B381-4F85ACBB8BC3}" type="presParOf" srcId="{A1FD20B6-FE5A-41E9-806F-770EFFAFBF7F}" destId="{9916F0C1-D370-4BFD-A762-F6015669C9E7}" srcOrd="2" destOrd="0" presId="urn:microsoft.com/office/officeart/2018/2/layout/IconVerticalSolidList"/>
    <dgm:cxn modelId="{44BCCE9D-9A3D-4EAC-A6AF-1E153B9071A8}" type="presParOf" srcId="{A1FD20B6-FE5A-41E9-806F-770EFFAFBF7F}" destId="{5AC4E10D-5640-4959-BBD7-152DAD7DD96E}" srcOrd="3" destOrd="0" presId="urn:microsoft.com/office/officeart/2018/2/layout/IconVerticalSolidList"/>
    <dgm:cxn modelId="{0BE11289-50E8-4F97-AF5D-F7956D9BB920}" type="presParOf" srcId="{D2812648-D08E-4895-916F-B8AFF7DA90EA}" destId="{6A1658B2-B83A-4161-B0DA-52918088474E}" srcOrd="3" destOrd="0" presId="urn:microsoft.com/office/officeart/2018/2/layout/IconVerticalSolidList"/>
    <dgm:cxn modelId="{5A7DADA0-2A24-4DDD-BC45-149B58869807}" type="presParOf" srcId="{D2812648-D08E-4895-916F-B8AFF7DA90EA}" destId="{3EFB7BFE-8325-433D-8351-851E3C5F5EAD}" srcOrd="4" destOrd="0" presId="urn:microsoft.com/office/officeart/2018/2/layout/IconVerticalSolidList"/>
    <dgm:cxn modelId="{5AA1222B-0ECB-4CD0-86A2-F20E6416E52F}" type="presParOf" srcId="{3EFB7BFE-8325-433D-8351-851E3C5F5EAD}" destId="{9F9D5C5E-48B2-46A2-B78B-398DDE25466E}" srcOrd="0" destOrd="0" presId="urn:microsoft.com/office/officeart/2018/2/layout/IconVerticalSolidList"/>
    <dgm:cxn modelId="{99832BA0-5746-48BF-8240-0297224D8FA0}" type="presParOf" srcId="{3EFB7BFE-8325-433D-8351-851E3C5F5EAD}" destId="{A02B407B-E34A-4ED3-8157-1CC92C85A334}" srcOrd="1" destOrd="0" presId="urn:microsoft.com/office/officeart/2018/2/layout/IconVerticalSolidList"/>
    <dgm:cxn modelId="{D4639C1F-4FD6-415B-82BA-72F350B690BA}" type="presParOf" srcId="{3EFB7BFE-8325-433D-8351-851E3C5F5EAD}" destId="{08CB0B3E-E04C-4F6A-97ED-D7C91D9CC65E}" srcOrd="2" destOrd="0" presId="urn:microsoft.com/office/officeart/2018/2/layout/IconVerticalSolidList"/>
    <dgm:cxn modelId="{5D3CE59A-E817-47C9-AA03-7C2980BD8772}" type="presParOf" srcId="{3EFB7BFE-8325-433D-8351-851E3C5F5EAD}" destId="{9A56DFF2-B8CB-4CA3-B120-CA89B9BE99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19DAF-8DB7-428D-8B1F-835F93D19E7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274AC-8A46-4DCD-853F-61B8C355E8C2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A9778-6F86-46A9-8A7E-844E4B2EAEB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Arduino nano</a:t>
          </a:r>
          <a:endParaRPr lang="en-US" sz="2500" kern="1200"/>
        </a:p>
      </dsp:txBody>
      <dsp:txXfrm>
        <a:off x="1941716" y="718"/>
        <a:ext cx="4571887" cy="1681139"/>
      </dsp:txXfrm>
    </dsp:sp>
    <dsp:sp modelId="{4F836FC7-17C0-40A7-AB6B-268B0F3402CB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B70CE-072B-4A86-8270-B10246E5573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4E10D-5640-4959-BBD7-152DAD7DD96E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HC-05 Bluetooth module</a:t>
          </a:r>
          <a:endParaRPr lang="en-US" sz="2500" kern="1200"/>
        </a:p>
      </dsp:txBody>
      <dsp:txXfrm>
        <a:off x="1941716" y="2102143"/>
        <a:ext cx="4571887" cy="1681139"/>
      </dsp:txXfrm>
    </dsp:sp>
    <dsp:sp modelId="{9F9D5C5E-48B2-46A2-B78B-398DDE25466E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B407B-E34A-4ED3-8157-1CC92C85A334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6DFF2-B8CB-4CA3-B120-CA89B9BE99B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Velostat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7434B-9041-4BD6-BF51-8CE480D05993}" type="datetimeFigureOut">
              <a:rPr lang="nl-BE" smtClean="0"/>
              <a:t>29/04/2020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0B53D-6740-4A9E-9908-37B6E480351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153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6E810-E89C-417B-9BA0-D54F11D4E2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5464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GB" err="1">
                <a:cs typeface="Calibri Light"/>
              </a:rPr>
              <a:t>Feetback</a:t>
            </a:r>
            <a:r>
              <a:rPr lang="en-GB">
                <a:cs typeface="Calibri Light"/>
              </a:rPr>
              <a:t>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sz="2000">
                <a:cs typeface="Calibri"/>
              </a:rPr>
              <a:t>Tomi </a:t>
            </a:r>
            <a:r>
              <a:rPr lang="en-GB" sz="2000" err="1">
                <a:cs typeface="Calibri"/>
              </a:rPr>
              <a:t>Lahdenperä</a:t>
            </a:r>
            <a:r>
              <a:rPr lang="en-GB" sz="2000">
                <a:cs typeface="Calibri"/>
              </a:rPr>
              <a:t>, </a:t>
            </a:r>
            <a:r>
              <a:rPr lang="en-GB" sz="2000" err="1">
                <a:cs typeface="Calibri"/>
              </a:rPr>
              <a:t>Juho</a:t>
            </a:r>
            <a:r>
              <a:rPr lang="en-GB" sz="2000">
                <a:cs typeface="Calibri"/>
              </a:rPr>
              <a:t> Kantola, Tommi </a:t>
            </a:r>
            <a:r>
              <a:rPr lang="en-GB" sz="2000" err="1">
                <a:cs typeface="Calibri"/>
              </a:rPr>
              <a:t>Ovaskainen</a:t>
            </a:r>
          </a:p>
          <a:p>
            <a:pPr algn="l"/>
            <a:r>
              <a:rPr lang="en-GB" sz="2000">
                <a:cs typeface="Calibri"/>
              </a:rPr>
              <a:t>TVT18SPL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00FECBF-8A0E-49E9-8A44-9FA30F2E9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7" r="19744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C8504-E6A2-48ED-9429-C71EB6CEE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cs typeface="Calibri Light"/>
              </a:rPr>
              <a:t>Final thoughts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1F9B-2CBE-49C0-A268-FD9320E36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400">
                <a:solidFill>
                  <a:schemeClr val="bg1"/>
                </a:solidFill>
                <a:cs typeface="Calibri"/>
              </a:rPr>
              <a:t>What went well</a:t>
            </a:r>
          </a:p>
          <a:p>
            <a:pPr lvl="1"/>
            <a:r>
              <a:rPr lang="en-GB">
                <a:solidFill>
                  <a:schemeClr val="bg1"/>
                </a:solidFill>
                <a:cs typeface="Calibri"/>
              </a:rPr>
              <a:t>We chose good materials right in the beginning</a:t>
            </a:r>
          </a:p>
          <a:p>
            <a:pPr lvl="1"/>
            <a:r>
              <a:rPr lang="en-GB">
                <a:solidFill>
                  <a:schemeClr val="bg1"/>
                </a:solidFill>
                <a:cs typeface="Calibri"/>
              </a:rPr>
              <a:t>Communication</a:t>
            </a:r>
          </a:p>
          <a:p>
            <a:pPr lvl="1"/>
            <a:r>
              <a:rPr lang="en-GB">
                <a:solidFill>
                  <a:schemeClr val="bg1"/>
                </a:solidFill>
                <a:cs typeface="Calibri"/>
              </a:rPr>
              <a:t>Staying on schedule</a:t>
            </a:r>
          </a:p>
          <a:p>
            <a:r>
              <a:rPr lang="en-GB" sz="2400">
                <a:solidFill>
                  <a:schemeClr val="bg1"/>
                </a:solidFill>
                <a:cs typeface="Calibri"/>
              </a:rPr>
              <a:t>What went not so well</a:t>
            </a:r>
          </a:p>
          <a:p>
            <a:pPr lvl="1"/>
            <a:r>
              <a:rPr lang="en-GB" sz="2000">
                <a:solidFill>
                  <a:schemeClr val="bg1"/>
                </a:solidFill>
                <a:cs typeface="Calibri"/>
              </a:rPr>
              <a:t>Lack of testing</a:t>
            </a:r>
          </a:p>
          <a:p>
            <a:pPr lvl="1"/>
            <a:r>
              <a:rPr lang="en-GB" sz="2000">
                <a:solidFill>
                  <a:schemeClr val="bg1"/>
                </a:solidFill>
                <a:cs typeface="Calibri"/>
              </a:rPr>
              <a:t>Forgot to update Jira</a:t>
            </a:r>
          </a:p>
          <a:p>
            <a:pPr lvl="1"/>
            <a:r>
              <a:rPr lang="en-GB" sz="2000">
                <a:solidFill>
                  <a:schemeClr val="bg1"/>
                </a:solidFill>
                <a:cs typeface="Calibri"/>
              </a:rPr>
              <a:t>Wrong kind of resistor in the beginning</a:t>
            </a:r>
          </a:p>
          <a:p>
            <a:pPr lvl="1"/>
            <a:endParaRPr lang="en-GB" sz="2000">
              <a:solidFill>
                <a:schemeClr val="bg1"/>
              </a:solidFill>
              <a:cs typeface="Calibri"/>
            </a:endParaRPr>
          </a:p>
          <a:p>
            <a:pPr lvl="1"/>
            <a:endParaRPr lang="en-GB" sz="2000">
              <a:solidFill>
                <a:schemeClr val="bg1"/>
              </a:solidFill>
              <a:cs typeface="Calibri"/>
            </a:endParaRPr>
          </a:p>
          <a:p>
            <a:pPr lvl="1"/>
            <a:endParaRPr lang="en-GB" sz="2000">
              <a:solidFill>
                <a:schemeClr val="bg1"/>
              </a:solidFill>
              <a:cs typeface="Calibri"/>
            </a:endParaRPr>
          </a:p>
          <a:p>
            <a:pPr lvl="1"/>
            <a:endParaRPr lang="en-GB" sz="2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81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 descr="Kuva, joka sisältää kohteen sisä, pöytä, istuminen, pieni&#10;&#10;Kuvaus luotu automaattisesti">
            <a:extLst>
              <a:ext uri="{FF2B5EF4-FFF2-40B4-BE49-F238E27FC236}">
                <a16:creationId xmlns:a16="http://schemas.microsoft.com/office/drawing/2014/main" id="{F7C0CC92-597E-4B69-89C2-4B9BF2B11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72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2" name="Kuva 2" descr="Kuva, joka sisältää kohteen pöytä, istuminen, musta&#10;&#10;Kuvaus luotu, erittäin korkea luotettavuus">
            <a:extLst>
              <a:ext uri="{FF2B5EF4-FFF2-40B4-BE49-F238E27FC236}">
                <a16:creationId xmlns:a16="http://schemas.microsoft.com/office/drawing/2014/main" id="{4C3141E5-75CC-49EB-BBD8-DDFA0B015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5384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7" descr="Kuva, joka sisältää kohteen sisä, pöytä, istuminen, pieni&#10;&#10;Kuvaus luotu, erittäin korkea luotettavuus">
            <a:extLst>
              <a:ext uri="{FF2B5EF4-FFF2-40B4-BE49-F238E27FC236}">
                <a16:creationId xmlns:a16="http://schemas.microsoft.com/office/drawing/2014/main" id="{C1675A51-D65C-4008-AE6C-C55B27D03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3" r="15432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Sisällön paikkamerkki 4" descr="Kuva, joka sisältää kohteen lattia, sisä, rakennus, puu&#10;&#10;Kuvaus luotu automaattisesti">
            <a:extLst>
              <a:ext uri="{FF2B5EF4-FFF2-40B4-BE49-F238E27FC236}">
                <a16:creationId xmlns:a16="http://schemas.microsoft.com/office/drawing/2014/main" id="{3AD63BC9-3380-449E-8390-47D8577DE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7" r="-1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0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GB" dirty="0" err="1">
                <a:cs typeface="Calibri Light"/>
              </a:rPr>
              <a:t>Feetback</a:t>
            </a:r>
            <a:br>
              <a:rPr lang="en-GB" dirty="0">
                <a:cs typeface="Calibri Light"/>
              </a:rPr>
            </a:br>
            <a:r>
              <a:rPr lang="en-GB" dirty="0">
                <a:cs typeface="Calibri Light"/>
              </a:rPr>
              <a:t>Software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 sz="2000" dirty="0">
              <a:cs typeface="Calibri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00FECBF-8A0E-49E9-8A44-9FA30F2E9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07" r="19744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1857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014E-EBBB-418F-9E63-A2FA4389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GB" sz="3600" dirty="0">
                <a:cs typeface="Calibri Light"/>
              </a:rPr>
              <a:t>Choosing the tools</a:t>
            </a:r>
          </a:p>
        </p:txBody>
      </p:sp>
      <p:pic>
        <p:nvPicPr>
          <p:cNvPr id="5" name="Afbeelding 4" descr="Afbeelding met laptop, elektronica, computer, telefoon&#10;&#10;Automatisch gegenereerde beschrijving">
            <a:extLst>
              <a:ext uri="{FF2B5EF4-FFF2-40B4-BE49-F238E27FC236}">
                <a16:creationId xmlns:a16="http://schemas.microsoft.com/office/drawing/2014/main" id="{C3D01D7D-203F-489E-A13B-3CEF393EF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24" b="1990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595F-674A-43DD-9266-502A7A41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1800" dirty="0">
                <a:cs typeface="Calibri"/>
              </a:rPr>
              <a:t>Requirements:</a:t>
            </a:r>
          </a:p>
          <a:p>
            <a:r>
              <a:rPr lang="en-GB" sz="1800" dirty="0">
                <a:cs typeface="Calibri"/>
              </a:rPr>
              <a:t>Fast prototyping</a:t>
            </a:r>
          </a:p>
          <a:p>
            <a:r>
              <a:rPr lang="en-GB" sz="1800" dirty="0">
                <a:cs typeface="Calibri"/>
              </a:rPr>
              <a:t>Easy UI design</a:t>
            </a:r>
          </a:p>
          <a:p>
            <a:r>
              <a:rPr lang="en-GB" sz="1800" dirty="0">
                <a:cs typeface="Calibri"/>
              </a:rPr>
              <a:t>Versatile component library</a:t>
            </a:r>
          </a:p>
          <a:p>
            <a:r>
              <a:rPr lang="en-GB" sz="1800" dirty="0">
                <a:cs typeface="Calibri"/>
              </a:rPr>
              <a:t>Good documentation</a:t>
            </a:r>
          </a:p>
          <a:p>
            <a:r>
              <a:rPr lang="en-GB" sz="1800" dirty="0">
                <a:cs typeface="Calibri"/>
              </a:rPr>
              <a:t>Cross-platform possibilities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58267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970E8-2FE0-4C16-B704-EEE6BADF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br>
              <a:rPr lang="en-GB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dirty="0">
                <a:solidFill>
                  <a:schemeClr val="bg1"/>
                </a:solidFill>
                <a:ea typeface="+mj-lt"/>
                <a:cs typeface="+mj-lt"/>
              </a:rPr>
              <a:t>Our choice</a:t>
            </a:r>
          </a:p>
          <a:p>
            <a:endParaRPr lang="en-GB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5D9F88-0F20-4F58-B78B-F4AABD728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</p:txBody>
      </p:sp>
      <p:pic>
        <p:nvPicPr>
          <p:cNvPr id="9" name="Picture 2" descr="Wat is Flutter? Google kijkt verder dan Android en iOS - Techzine ...">
            <a:extLst>
              <a:ext uri="{FF2B5EF4-FFF2-40B4-BE49-F238E27FC236}">
                <a16:creationId xmlns:a16="http://schemas.microsoft.com/office/drawing/2014/main" id="{C32E922F-A01E-4EAA-B58A-5F4B557CE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096"/>
            <a:ext cx="12192000" cy="52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374C228-043F-4FAE-9945-CED751C8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576" y="1974750"/>
            <a:ext cx="3605793" cy="215142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1E08DA-F2CB-4E0D-A379-047866A18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837" y="6542723"/>
            <a:ext cx="1738325" cy="3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8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09C29868-FF1A-49AE-AE56-F7648B22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fi-FI" dirty="0">
                <a:solidFill>
                  <a:srgbClr val="FFFFFF"/>
                </a:solidFill>
                <a:cs typeface="Calibri Light"/>
              </a:rPr>
              <a:t>WHY?</a:t>
            </a:r>
            <a:endParaRPr lang="fi-FI" dirty="0">
              <a:solidFill>
                <a:srgbClr val="FFFFFF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105A38C-35F4-47E8-BF60-A73603E70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113" y="596341"/>
            <a:ext cx="2423077" cy="180035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A71B699-9345-4678-A59D-7EA12346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555" y="2652479"/>
            <a:ext cx="2892061" cy="155304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9DC8348-51AE-4843-8E53-D1B0C6B0E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113" y="4265916"/>
            <a:ext cx="2463523" cy="16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8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970E8-2FE0-4C16-B704-EEE6BADF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br>
              <a:rPr lang="en-GB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dirty="0">
                <a:solidFill>
                  <a:schemeClr val="bg1"/>
                </a:solidFill>
                <a:ea typeface="+mj-lt"/>
                <a:cs typeface="+mj-lt"/>
              </a:rPr>
              <a:t>Used by big players</a:t>
            </a:r>
          </a:p>
          <a:p>
            <a:endParaRPr lang="en-GB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5D9F88-0F20-4F58-B78B-F4AABD728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70B88E31-7A1D-40CA-B49D-8D7C6B183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03" y="3379179"/>
            <a:ext cx="5848393" cy="169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4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970E8-2FE0-4C16-B704-EEE6BADF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br>
              <a:rPr lang="en-GB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dirty="0">
                <a:solidFill>
                  <a:schemeClr val="bg1"/>
                </a:solidFill>
                <a:ea typeface="+mj-lt"/>
                <a:cs typeface="+mj-lt"/>
              </a:rPr>
              <a:t>Architecture</a:t>
            </a:r>
          </a:p>
          <a:p>
            <a:endParaRPr lang="en-GB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5D9F88-0F20-4F58-B78B-F4AABD728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150274-842B-48A8-B98F-636399910557}"/>
              </a:ext>
            </a:extLst>
          </p:cNvPr>
          <p:cNvSpPr txBox="1">
            <a:spLocks/>
          </p:cNvSpPr>
          <p:nvPr/>
        </p:nvSpPr>
        <p:spPr>
          <a:xfrm>
            <a:off x="841248" y="2276857"/>
            <a:ext cx="5015484" cy="390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200">
              <a:cs typeface="Calibri"/>
            </a:endParaRPr>
          </a:p>
          <a:p>
            <a:pPr lvl="1"/>
            <a:endParaRPr lang="en-GB" sz="2200">
              <a:cs typeface="Calibri"/>
            </a:endParaRPr>
          </a:p>
          <a:p>
            <a:pPr lvl="1"/>
            <a:endParaRPr lang="en-GB" sz="220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48A01ED-F857-4CBE-9794-801F6E14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804" y="3252154"/>
            <a:ext cx="1881201" cy="208599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9C479FE-5D07-4E9B-984C-FF575EEE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413" y="3824476"/>
            <a:ext cx="1647837" cy="80486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BBA936C-9D3F-4FD1-B64A-211BD2C37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664" y="2925221"/>
            <a:ext cx="1890726" cy="292419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015B943-A84E-4D94-AAAF-1694C78A3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067" y="3922108"/>
            <a:ext cx="1014420" cy="609604"/>
          </a:xfrm>
          <a:prstGeom prst="rect">
            <a:avLst/>
          </a:prstGeom>
        </p:spPr>
      </p:pic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AE86485-F694-42B4-9D44-61A773FF5CC4}"/>
              </a:ext>
            </a:extLst>
          </p:cNvPr>
          <p:cNvCxnSpPr/>
          <p:nvPr/>
        </p:nvCxnSpPr>
        <p:spPr>
          <a:xfrm>
            <a:off x="2220036" y="4226910"/>
            <a:ext cx="527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55AA31CB-DC05-4497-9080-88BE6F54B174}"/>
              </a:ext>
            </a:extLst>
          </p:cNvPr>
          <p:cNvCxnSpPr/>
          <p:nvPr/>
        </p:nvCxnSpPr>
        <p:spPr>
          <a:xfrm>
            <a:off x="4660603" y="4226910"/>
            <a:ext cx="527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13BDFC0-B45A-4039-A619-FC69CE4369E3}"/>
              </a:ext>
            </a:extLst>
          </p:cNvPr>
          <p:cNvCxnSpPr>
            <a:cxnSpLocks/>
          </p:cNvCxnSpPr>
          <p:nvPr/>
        </p:nvCxnSpPr>
        <p:spPr>
          <a:xfrm flipH="1">
            <a:off x="7283903" y="4211961"/>
            <a:ext cx="56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Kuva 15" descr="Kuva, joka sisältää kohteen piiri&#10;&#10;Kuvaus luotu, erittäin korkea luotettavuus">
            <a:extLst>
              <a:ext uri="{FF2B5EF4-FFF2-40B4-BE49-F238E27FC236}">
                <a16:creationId xmlns:a16="http://schemas.microsoft.com/office/drawing/2014/main" id="{0600D20E-4AB3-4C1F-B3E7-B34D6B07D3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96" r="-2" b="-2"/>
          <a:stretch/>
        </p:blipFill>
        <p:spPr>
          <a:xfrm>
            <a:off x="10208361" y="2057082"/>
            <a:ext cx="1651178" cy="1626102"/>
          </a:xfrm>
          <a:prstGeom prst="rect">
            <a:avLst/>
          </a:prstGeom>
        </p:spPr>
      </p:pic>
      <p:pic>
        <p:nvPicPr>
          <p:cNvPr id="17" name="Picture 2" descr="Bluetooth: wat is het, hoe werkt het en wat heb je eraan? - Radar ...">
            <a:extLst>
              <a:ext uri="{FF2B5EF4-FFF2-40B4-BE49-F238E27FC236}">
                <a16:creationId xmlns:a16="http://schemas.microsoft.com/office/drawing/2014/main" id="{8000ABC4-5CB1-43A8-9EAC-8448A2BEE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446" y="2133473"/>
            <a:ext cx="505818" cy="2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A934267F-DDB1-4F58-8AA2-B84033141BA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9644447" y="2870133"/>
            <a:ext cx="563914" cy="34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Firebase opzetten voor Android · Geek Bites">
            <a:extLst>
              <a:ext uri="{FF2B5EF4-FFF2-40B4-BE49-F238E27FC236}">
                <a16:creationId xmlns:a16="http://schemas.microsoft.com/office/drawing/2014/main" id="{586F53D7-243B-4FFE-94CF-DA36E30A9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148" y="3922108"/>
            <a:ext cx="1672165" cy="85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7483D92C-1541-4620-992D-10C5F4F100C9}"/>
              </a:ext>
            </a:extLst>
          </p:cNvPr>
          <p:cNvCxnSpPr>
            <a:cxnSpLocks/>
            <a:stCxn id="19" idx="1"/>
            <a:endCxn id="7" idx="3"/>
          </p:cNvCxnSpPr>
          <p:nvPr/>
        </p:nvCxnSpPr>
        <p:spPr>
          <a:xfrm flipH="1" flipV="1">
            <a:off x="9818005" y="4295149"/>
            <a:ext cx="489143" cy="5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settings icon 1">
            <a:extLst>
              <a:ext uri="{FF2B5EF4-FFF2-40B4-BE49-F238E27FC236}">
                <a16:creationId xmlns:a16="http://schemas.microsoft.com/office/drawing/2014/main" id="{FDD74420-6D8F-4E3E-B9B8-0E2186244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156" y="4902154"/>
            <a:ext cx="582148" cy="58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FECCCF6-C3A0-4459-8C69-7AD221EC8C97}"/>
              </a:ext>
            </a:extLst>
          </p:cNvPr>
          <p:cNvCxnSpPr>
            <a:cxnSpLocks/>
          </p:cNvCxnSpPr>
          <p:nvPr/>
        </p:nvCxnSpPr>
        <p:spPr>
          <a:xfrm flipH="1" flipV="1">
            <a:off x="9882022" y="5096683"/>
            <a:ext cx="690397" cy="20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53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970E8-2FE0-4C16-B704-EEE6BADF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br>
              <a:rPr lang="en-GB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dirty="0">
                <a:solidFill>
                  <a:schemeClr val="bg1"/>
                </a:solidFill>
                <a:ea typeface="+mj-lt"/>
                <a:cs typeface="+mj-lt"/>
              </a:rPr>
              <a:t>Reflection</a:t>
            </a:r>
          </a:p>
          <a:p>
            <a:endParaRPr lang="en-GB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5D9F88-0F20-4F58-B78B-F4AABD728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  <a:p>
            <a:pPr lvl="1"/>
            <a:endParaRPr lang="en-GB" sz="2200" dirty="0">
              <a:cs typeface="Calibri"/>
            </a:endParaRPr>
          </a:p>
        </p:txBody>
      </p:sp>
      <p:sp>
        <p:nvSpPr>
          <p:cNvPr id="6" name="Tijdelijke aanduiding voor inhoud 3">
            <a:extLst>
              <a:ext uri="{FF2B5EF4-FFF2-40B4-BE49-F238E27FC236}">
                <a16:creationId xmlns:a16="http://schemas.microsoft.com/office/drawing/2014/main" id="{8D89451F-CC55-4714-BC33-44003D50A6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  <a:p>
            <a:r>
              <a:rPr lang="nl-BE"/>
              <a:t>New programming language</a:t>
            </a:r>
          </a:p>
          <a:p>
            <a:r>
              <a:rPr lang="nl-BE"/>
              <a:t>New way of working</a:t>
            </a:r>
          </a:p>
          <a:p>
            <a:r>
              <a:rPr lang="nl-BE"/>
              <a:t>A fast learning team</a:t>
            </a:r>
          </a:p>
          <a:p>
            <a:r>
              <a:rPr lang="nl-BE"/>
              <a:t>Complex navigation</a:t>
            </a:r>
          </a:p>
          <a:p>
            <a:r>
              <a:rPr lang="nl-BE"/>
              <a:t>Young framework</a:t>
            </a:r>
          </a:p>
          <a:p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5EE158E-3E13-4DE7-9FB6-A2EA7610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937" y="2097485"/>
            <a:ext cx="3999714" cy="45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4014E-EBBB-418F-9E63-A2FA4389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cs typeface="Calibri Light"/>
              </a:rPr>
              <a:t>Ideas in the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595F-674A-43DD-9266-502A7A41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Three goals:</a:t>
            </a:r>
          </a:p>
          <a:p>
            <a:pPr lvl="1"/>
            <a:r>
              <a:rPr lang="en-GB" sz="2000">
                <a:solidFill>
                  <a:schemeClr val="bg1"/>
                </a:solidFill>
              </a:rPr>
              <a:t>Measures time in the air</a:t>
            </a:r>
            <a:endParaRPr lang="en-GB" sz="20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GB" sz="2000">
                <a:solidFill>
                  <a:schemeClr val="bg1"/>
                </a:solidFill>
              </a:rPr>
              <a:t>Calculates users jump height</a:t>
            </a:r>
            <a:endParaRPr lang="en-GB" sz="20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GB" sz="2000">
                <a:solidFill>
                  <a:schemeClr val="bg1"/>
                </a:solidFill>
              </a:rPr>
              <a:t>Measures each leg jumping force</a:t>
            </a:r>
            <a:endParaRPr lang="en-GB" sz="2000">
              <a:solidFill>
                <a:schemeClr val="bg1"/>
              </a:solidFill>
              <a:cs typeface="Calibri"/>
            </a:endParaRPr>
          </a:p>
          <a:p>
            <a:pPr lvl="1"/>
            <a:endParaRPr lang="en-GB" sz="2000">
              <a:solidFill>
                <a:schemeClr val="bg1"/>
              </a:solidFill>
              <a:cs typeface="Calibri"/>
            </a:endParaRPr>
          </a:p>
          <a:p>
            <a:pPr lvl="1"/>
            <a:endParaRPr lang="en-GB" sz="2000">
              <a:solidFill>
                <a:schemeClr val="bg1"/>
              </a:solidFill>
            </a:endParaRPr>
          </a:p>
        </p:txBody>
      </p:sp>
      <p:pic>
        <p:nvPicPr>
          <p:cNvPr id="4" name="Kuva 4">
            <a:extLst>
              <a:ext uri="{FF2B5EF4-FFF2-40B4-BE49-F238E27FC236}">
                <a16:creationId xmlns:a16="http://schemas.microsoft.com/office/drawing/2014/main" id="{7D5DE648-2E51-44EF-8EA3-91097851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631" y="151032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5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970E8-2FE0-4C16-B704-EEE6BADF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br>
              <a:rPr lang="en-GB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Meeting with Polar Electro</a:t>
            </a:r>
          </a:p>
          <a:p>
            <a:endParaRPr lang="en-GB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A0D86-A5F5-4D19-8E29-83063A59B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200">
                <a:cs typeface="Calibri"/>
              </a:rPr>
              <a:t>We listened to their requirements to make the mat</a:t>
            </a:r>
          </a:p>
          <a:p>
            <a:pPr lvl="1"/>
            <a:r>
              <a:rPr lang="en-GB" sz="2200" err="1">
                <a:cs typeface="Calibri"/>
              </a:rPr>
              <a:t>Rollable</a:t>
            </a:r>
          </a:p>
          <a:p>
            <a:pPr lvl="1"/>
            <a:r>
              <a:rPr lang="en-GB" sz="2200">
                <a:cs typeface="Calibri"/>
              </a:rPr>
              <a:t>Durable as possible</a:t>
            </a:r>
          </a:p>
          <a:p>
            <a:pPr lvl="1"/>
            <a:r>
              <a:rPr lang="en-GB" sz="2200">
                <a:cs typeface="Calibri"/>
              </a:rPr>
              <a:t>Cheap as possible</a:t>
            </a:r>
          </a:p>
          <a:p>
            <a:pPr lvl="1"/>
            <a:r>
              <a:rPr lang="en-GB" sz="2200">
                <a:cs typeface="Calibri"/>
              </a:rPr>
              <a:t>Simple as possible</a:t>
            </a:r>
          </a:p>
          <a:p>
            <a:pPr lvl="1"/>
            <a:endParaRPr lang="en-GB" sz="2200">
              <a:cs typeface="Calibri"/>
            </a:endParaRPr>
          </a:p>
          <a:p>
            <a:pPr lvl="1"/>
            <a:endParaRPr lang="en-GB" sz="2200">
              <a:cs typeface="Calibri"/>
            </a:endParaRPr>
          </a:p>
          <a:p>
            <a:pPr lvl="1"/>
            <a:endParaRPr lang="en-GB" sz="2200">
              <a:cs typeface="Calibri"/>
            </a:endParaRPr>
          </a:p>
          <a:p>
            <a:pPr lvl="1"/>
            <a:endParaRPr lang="en-GB" sz="2200">
              <a:cs typeface="Calibri"/>
            </a:endParaRPr>
          </a:p>
        </p:txBody>
      </p:sp>
      <p:pic>
        <p:nvPicPr>
          <p:cNvPr id="4" name="Kuva 4" descr="Kuva, joka sisältää kohteen henkilö, pöytä, ryhmä, liiketoiminta&#10;&#10;Kuvaus luotu, erittäin korkea luotettavuus">
            <a:extLst>
              <a:ext uri="{FF2B5EF4-FFF2-40B4-BE49-F238E27FC236}">
                <a16:creationId xmlns:a16="http://schemas.microsoft.com/office/drawing/2014/main" id="{5076BE44-B766-4E37-9C56-F789C5CA6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r="12864" b="-1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CDF6DAD-6680-48EA-B64B-A5F5A4E4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94" y="364885"/>
            <a:ext cx="6025896" cy="57929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929B0-4CAD-4E8F-91C2-87DFA7EC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700186"/>
            <a:ext cx="5374494" cy="1188720"/>
          </a:xfrm>
        </p:spPr>
        <p:txBody>
          <a:bodyPr anchor="ctr">
            <a:normAutofit/>
          </a:bodyPr>
          <a:lstStyle/>
          <a:p>
            <a:br>
              <a:rPr lang="en-GB" sz="34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400">
                <a:solidFill>
                  <a:schemeClr val="bg1"/>
                </a:solidFill>
                <a:ea typeface="+mj-lt"/>
                <a:cs typeface="+mj-lt"/>
              </a:rPr>
              <a:t>Choosing the right materials</a:t>
            </a:r>
          </a:p>
          <a:p>
            <a:endParaRPr lang="en-GB" sz="3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5B90D59-8B9B-4A06-9CA6-4F74B778C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76" y="2066544"/>
            <a:ext cx="5374494" cy="37883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sz="2200">
                <a:solidFill>
                  <a:schemeClr val="bg1"/>
                </a:solidFill>
                <a:cs typeface="Calibri"/>
              </a:rPr>
              <a:t>Rubber </a:t>
            </a:r>
            <a:r>
              <a:rPr lang="fi-FI" sz="2200" err="1">
                <a:solidFill>
                  <a:schemeClr val="bg1"/>
                </a:solidFill>
                <a:cs typeface="Calibri"/>
              </a:rPr>
              <a:t>sheet</a:t>
            </a:r>
            <a:r>
              <a:rPr lang="fi-FI" sz="2200">
                <a:solidFill>
                  <a:schemeClr val="bg1"/>
                </a:solidFill>
                <a:cs typeface="Calibri"/>
              </a:rPr>
              <a:t> </a:t>
            </a:r>
            <a:r>
              <a:rPr lang="fi-FI" sz="2200" err="1">
                <a:solidFill>
                  <a:schemeClr val="bg1"/>
                </a:solidFill>
                <a:cs typeface="Calibri"/>
              </a:rPr>
              <a:t>from</a:t>
            </a:r>
            <a:r>
              <a:rPr lang="fi-FI" sz="2200">
                <a:solidFill>
                  <a:schemeClr val="bg1"/>
                </a:solidFill>
                <a:cs typeface="Calibri"/>
              </a:rPr>
              <a:t> hardware </a:t>
            </a:r>
            <a:r>
              <a:rPr lang="fi-FI" sz="2200" err="1">
                <a:solidFill>
                  <a:schemeClr val="bg1"/>
                </a:solidFill>
                <a:cs typeface="Calibri"/>
              </a:rPr>
              <a:t>store</a:t>
            </a:r>
            <a:endParaRPr lang="fi-FI" sz="2200">
              <a:solidFill>
                <a:schemeClr val="bg1"/>
              </a:solidFill>
              <a:cs typeface="Calibri"/>
            </a:endParaRPr>
          </a:p>
          <a:p>
            <a:r>
              <a:rPr lang="fi-FI" sz="2200" err="1">
                <a:solidFill>
                  <a:schemeClr val="bg1"/>
                </a:solidFill>
                <a:cs typeface="Calibri"/>
              </a:rPr>
              <a:t>Designed</a:t>
            </a:r>
            <a:r>
              <a:rPr lang="fi-FI" sz="2200">
                <a:solidFill>
                  <a:schemeClr val="bg1"/>
                </a:solidFill>
                <a:cs typeface="Calibri"/>
              </a:rPr>
              <a:t> and </a:t>
            </a:r>
            <a:r>
              <a:rPr lang="fi-FI" sz="2200" err="1">
                <a:solidFill>
                  <a:schemeClr val="bg1"/>
                </a:solidFill>
                <a:cs typeface="Calibri"/>
              </a:rPr>
              <a:t>printed</a:t>
            </a:r>
            <a:r>
              <a:rPr lang="fi-FI" sz="2200">
                <a:solidFill>
                  <a:schemeClr val="bg1"/>
                </a:solidFill>
                <a:cs typeface="Calibri"/>
              </a:rPr>
              <a:t> </a:t>
            </a:r>
            <a:r>
              <a:rPr lang="fi-FI" sz="2200" err="1">
                <a:solidFill>
                  <a:schemeClr val="bg1"/>
                </a:solidFill>
                <a:cs typeface="Calibri"/>
              </a:rPr>
              <a:t>our</a:t>
            </a:r>
            <a:r>
              <a:rPr lang="fi-FI" sz="2200">
                <a:solidFill>
                  <a:schemeClr val="bg1"/>
                </a:solidFill>
                <a:cs typeface="Calibri"/>
              </a:rPr>
              <a:t> case for </a:t>
            </a:r>
            <a:r>
              <a:rPr lang="fi-FI" sz="2200" err="1">
                <a:solidFill>
                  <a:schemeClr val="bg1"/>
                </a:solidFill>
                <a:cs typeface="Calibri"/>
              </a:rPr>
              <a:t>the</a:t>
            </a:r>
            <a:r>
              <a:rPr lang="fi-FI" sz="2200">
                <a:solidFill>
                  <a:schemeClr val="bg1"/>
                </a:solidFill>
                <a:cs typeface="Calibri"/>
              </a:rPr>
              <a:t> </a:t>
            </a:r>
            <a:r>
              <a:rPr lang="fi-FI" sz="2200" err="1">
                <a:solidFill>
                  <a:schemeClr val="bg1"/>
                </a:solidFill>
                <a:cs typeface="Calibri"/>
              </a:rPr>
              <a:t>components</a:t>
            </a:r>
            <a:r>
              <a:rPr lang="fi-FI" sz="2200">
                <a:solidFill>
                  <a:schemeClr val="bg1"/>
                </a:solidFill>
                <a:cs typeface="Calibri"/>
              </a:rPr>
              <a:t> </a:t>
            </a:r>
            <a:r>
              <a:rPr lang="fi-FI" sz="2200" err="1">
                <a:solidFill>
                  <a:schemeClr val="bg1"/>
                </a:solidFill>
                <a:cs typeface="Calibri"/>
              </a:rPr>
              <a:t>with</a:t>
            </a:r>
            <a:r>
              <a:rPr lang="fi-FI" sz="2200">
                <a:solidFill>
                  <a:schemeClr val="bg1"/>
                </a:solidFill>
                <a:cs typeface="Calibri"/>
              </a:rPr>
              <a:t> PLA</a:t>
            </a:r>
          </a:p>
          <a:p>
            <a:pPr marL="457200" indent="-457200"/>
            <a:endParaRPr lang="fi-FI" sz="2200">
              <a:solidFill>
                <a:schemeClr val="bg1"/>
              </a:solidFill>
              <a:cs typeface="Calibri"/>
            </a:endParaRPr>
          </a:p>
          <a:p>
            <a:pPr marL="457200" indent="-457200"/>
            <a:endParaRPr lang="fi-FI" sz="2200">
              <a:solidFill>
                <a:schemeClr val="bg1"/>
              </a:solidFill>
              <a:cs typeface="Calibri"/>
            </a:endParaRPr>
          </a:p>
          <a:p>
            <a:pPr marL="914400" lvl="1" indent="-457200"/>
            <a:endParaRPr lang="fi-FI" sz="2200">
              <a:solidFill>
                <a:schemeClr val="bg1"/>
              </a:solidFill>
              <a:cs typeface="Calibri"/>
            </a:endParaRPr>
          </a:p>
          <a:p>
            <a:endParaRPr lang="fi-FI" sz="22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Kuva 6" descr="Kuva, joka sisältää kohteen sisä, istuminen, pieni, asettaminen&#10;&#10;Kuvaus luotu, erittäin korkea luotettavuus">
            <a:extLst>
              <a:ext uri="{FF2B5EF4-FFF2-40B4-BE49-F238E27FC236}">
                <a16:creationId xmlns:a16="http://schemas.microsoft.com/office/drawing/2014/main" id="{00F3FA7D-A251-4B6C-B796-31CA9C49C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79" r="4" b="13050"/>
          <a:stretch/>
        </p:blipFill>
        <p:spPr>
          <a:xfrm>
            <a:off x="6930766" y="432025"/>
            <a:ext cx="4663440" cy="2656390"/>
          </a:xfrm>
          <a:prstGeom prst="rect">
            <a:avLst/>
          </a:prstGeom>
        </p:spPr>
      </p:pic>
      <p:pic>
        <p:nvPicPr>
          <p:cNvPr id="15" name="Kuva 15" descr="Kuva, joka sisältää kohteen piiri&#10;&#10;Kuvaus luotu, erittäin korkea luotettavuus">
            <a:extLst>
              <a:ext uri="{FF2B5EF4-FFF2-40B4-BE49-F238E27FC236}">
                <a16:creationId xmlns:a16="http://schemas.microsoft.com/office/drawing/2014/main" id="{EA871FDA-AB09-4DCB-BBC5-5E017DA75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6" r="-2" b="-2"/>
          <a:stretch/>
        </p:blipFill>
        <p:spPr>
          <a:xfrm>
            <a:off x="7846522" y="3368894"/>
            <a:ext cx="2831928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3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09C29868-FF1A-49AE-AE56-F7648B22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  <a:cs typeface="Calibri Light"/>
              </a:rPr>
              <a:t>Choosing the right components</a:t>
            </a:r>
            <a:endParaRPr lang="fi-FI">
              <a:solidFill>
                <a:srgbClr val="FFFFFF"/>
              </a:solidFill>
            </a:endParaRPr>
          </a:p>
        </p:txBody>
      </p:sp>
      <p:graphicFrame>
        <p:nvGraphicFramePr>
          <p:cNvPr id="11" name="Sisällön paikkamerkki 2">
            <a:extLst>
              <a:ext uri="{FF2B5EF4-FFF2-40B4-BE49-F238E27FC236}">
                <a16:creationId xmlns:a16="http://schemas.microsoft.com/office/drawing/2014/main" id="{04475A46-104E-462C-8806-9E4A892EF1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10901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246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929B0-4CAD-4E8F-91C2-87DFA7EC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>
            <a:normAutofit/>
          </a:bodyPr>
          <a:lstStyle/>
          <a:p>
            <a:br>
              <a:rPr lang="en-GB" sz="32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>
                <a:solidFill>
                  <a:schemeClr val="bg1"/>
                </a:solidFill>
                <a:ea typeface="+mj-lt"/>
                <a:cs typeface="+mj-lt"/>
              </a:rPr>
              <a:t>Velostat</a:t>
            </a:r>
          </a:p>
          <a:p>
            <a:endParaRPr lang="en-GB" sz="320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07C40B2-FB59-4A0A-AD96-D4DB4D80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1341164"/>
            <a:ext cx="5422392" cy="1518269"/>
          </a:xfrm>
          <a:prstGeom prst="rect">
            <a:avLst/>
          </a:prstGeom>
        </p:spPr>
      </p:pic>
      <p:pic>
        <p:nvPicPr>
          <p:cNvPr id="5" name="Kuva 4" descr="Kuva, joka sisältää kohteen istuminen, pöytä, musta, televisio&#10;&#10;Kuvaus luotu, erittäin korkea luotettavuus">
            <a:extLst>
              <a:ext uri="{FF2B5EF4-FFF2-40B4-BE49-F238E27FC236}">
                <a16:creationId xmlns:a16="http://schemas.microsoft.com/office/drawing/2014/main" id="{56D19E6A-F82B-4852-BDF4-76520B4E8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699"/>
          <a:stretch/>
        </p:blipFill>
        <p:spPr>
          <a:xfrm>
            <a:off x="7105226" y="367808"/>
            <a:ext cx="4200955" cy="306444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5B90D59-8B9B-4A06-9CA6-4F74B778C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893" y="4272030"/>
            <a:ext cx="6583908" cy="1881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/>
            <a:endParaRPr lang="fi-FI" sz="2000">
              <a:solidFill>
                <a:schemeClr val="bg1"/>
              </a:solidFill>
              <a:cs typeface="Calibri"/>
            </a:endParaRPr>
          </a:p>
          <a:p>
            <a:pPr marL="914400" lvl="1" indent="-457200"/>
            <a:endParaRPr lang="fi-FI" sz="2000">
              <a:solidFill>
                <a:schemeClr val="bg1"/>
              </a:solidFill>
              <a:cs typeface="Calibri"/>
            </a:endParaRPr>
          </a:p>
          <a:p>
            <a:endParaRPr lang="fi-FI" sz="2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306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929B0-4CAD-4E8F-91C2-87DFA7EC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br>
              <a:rPr lang="en-GB">
                <a:ea typeface="+mj-lt"/>
                <a:cs typeface="+mj-lt"/>
              </a:rPr>
            </a:br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Mat assembly</a:t>
            </a:r>
          </a:p>
          <a:p>
            <a:endParaRPr lang="en-GB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5B90D59-8B9B-4A06-9CA6-4F74B778C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6777"/>
            <a:ext cx="7178219" cy="38058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fi-FI" err="1">
                <a:cs typeface="Calibri"/>
              </a:rPr>
              <a:t>Two</a:t>
            </a:r>
            <a:r>
              <a:rPr lang="fi-FI">
                <a:cs typeface="Calibri"/>
              </a:rPr>
              <a:t> </a:t>
            </a:r>
            <a:r>
              <a:rPr lang="fi-FI" err="1">
                <a:cs typeface="Calibri"/>
              </a:rPr>
              <a:t>pieces</a:t>
            </a:r>
            <a:r>
              <a:rPr lang="fi-FI">
                <a:cs typeface="Calibri"/>
              </a:rPr>
              <a:t> of </a:t>
            </a:r>
            <a:r>
              <a:rPr lang="fi-FI" err="1">
                <a:cs typeface="Calibri"/>
              </a:rPr>
              <a:t>rubber</a:t>
            </a:r>
            <a:r>
              <a:rPr lang="fi-FI">
                <a:cs typeface="Calibri"/>
              </a:rPr>
              <a:t> </a:t>
            </a:r>
            <a:r>
              <a:rPr lang="fi-FI" err="1">
                <a:cs typeface="Calibri"/>
              </a:rPr>
              <a:t>sheets</a:t>
            </a:r>
            <a:r>
              <a:rPr lang="fi-FI">
                <a:cs typeface="Calibri"/>
              </a:rPr>
              <a:t> 50cm x 50cm</a:t>
            </a:r>
          </a:p>
          <a:p>
            <a:pPr marL="457200" indent="-457200"/>
            <a:r>
              <a:rPr lang="fi-FI" err="1">
                <a:cs typeface="Calibri"/>
              </a:rPr>
              <a:t>Velostat</a:t>
            </a:r>
            <a:r>
              <a:rPr lang="fi-FI">
                <a:cs typeface="Calibri"/>
              </a:rPr>
              <a:t> </a:t>
            </a:r>
            <a:r>
              <a:rPr lang="fi-FI" err="1">
                <a:cs typeface="Calibri"/>
              </a:rPr>
              <a:t>film</a:t>
            </a:r>
            <a:r>
              <a:rPr lang="fi-FI">
                <a:cs typeface="Calibri"/>
              </a:rPr>
              <a:t>, </a:t>
            </a:r>
            <a:r>
              <a:rPr lang="fi-FI" err="1">
                <a:cs typeface="Calibri"/>
              </a:rPr>
              <a:t>tinfoil</a:t>
            </a:r>
            <a:r>
              <a:rPr lang="fi-FI">
                <a:cs typeface="Calibri"/>
              </a:rPr>
              <a:t> </a:t>
            </a:r>
            <a:r>
              <a:rPr lang="fi-FI" err="1">
                <a:cs typeface="Calibri"/>
              </a:rPr>
              <a:t>both</a:t>
            </a:r>
            <a:r>
              <a:rPr lang="fi-FI">
                <a:cs typeface="Calibri"/>
              </a:rPr>
              <a:t> </a:t>
            </a:r>
            <a:r>
              <a:rPr lang="fi-FI" err="1">
                <a:cs typeface="Calibri"/>
              </a:rPr>
              <a:t>sides</a:t>
            </a:r>
            <a:r>
              <a:rPr lang="fi-FI">
                <a:cs typeface="Calibri"/>
              </a:rPr>
              <a:t> </a:t>
            </a:r>
            <a:r>
              <a:rPr lang="fi-FI" err="1">
                <a:ea typeface="+mn-lt"/>
                <a:cs typeface="+mn-lt"/>
              </a:rPr>
              <a:t>acting</a:t>
            </a:r>
            <a:r>
              <a:rPr lang="fi-FI">
                <a:ea typeface="+mn-lt"/>
                <a:cs typeface="+mn-lt"/>
              </a:rPr>
              <a:t> as a </a:t>
            </a:r>
            <a:r>
              <a:rPr lang="fi-FI" err="1">
                <a:ea typeface="+mn-lt"/>
                <a:cs typeface="+mn-lt"/>
              </a:rPr>
              <a:t>conductive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material</a:t>
            </a:r>
            <a:r>
              <a:rPr lang="fi-FI">
                <a:cs typeface="Calibri"/>
              </a:rPr>
              <a:t> and </a:t>
            </a:r>
            <a:r>
              <a:rPr lang="fi-FI" err="1">
                <a:cs typeface="Calibri"/>
              </a:rPr>
              <a:t>contact</a:t>
            </a:r>
            <a:r>
              <a:rPr lang="fi-FI">
                <a:cs typeface="Calibri"/>
              </a:rPr>
              <a:t> </a:t>
            </a:r>
            <a:r>
              <a:rPr lang="fi-FI" err="1">
                <a:cs typeface="Calibri"/>
              </a:rPr>
              <a:t>paper</a:t>
            </a:r>
            <a:r>
              <a:rPr lang="fi-FI">
                <a:cs typeface="Calibri"/>
              </a:rPr>
              <a:t> holding </a:t>
            </a:r>
            <a:r>
              <a:rPr lang="fi-FI" err="1">
                <a:cs typeface="Calibri"/>
              </a:rPr>
              <a:t>everything</a:t>
            </a:r>
            <a:r>
              <a:rPr lang="fi-FI">
                <a:cs typeface="Calibri"/>
              </a:rPr>
              <a:t> in </a:t>
            </a:r>
            <a:r>
              <a:rPr lang="fi-FI" err="1">
                <a:cs typeface="Calibri"/>
              </a:rPr>
              <a:t>place</a:t>
            </a:r>
            <a:endParaRPr lang="fi-FI">
              <a:cs typeface="Calibri"/>
            </a:endParaRPr>
          </a:p>
          <a:p>
            <a:pPr marL="457200" indent="-457200"/>
            <a:r>
              <a:rPr lang="fi-FI" err="1">
                <a:cs typeface="Calibri"/>
              </a:rPr>
              <a:t>Rubbersheets</a:t>
            </a:r>
            <a:r>
              <a:rPr lang="fi-FI">
                <a:cs typeface="Calibri"/>
              </a:rPr>
              <a:t> </a:t>
            </a:r>
            <a:r>
              <a:rPr lang="fi-FI" err="1">
                <a:cs typeface="Calibri"/>
              </a:rPr>
              <a:t>glued</a:t>
            </a:r>
            <a:r>
              <a:rPr lang="fi-FI">
                <a:cs typeface="Calibri"/>
              </a:rPr>
              <a:t> </a:t>
            </a:r>
            <a:r>
              <a:rPr lang="fi-FI" err="1">
                <a:cs typeface="Calibri"/>
              </a:rPr>
              <a:t>together</a:t>
            </a:r>
            <a:r>
              <a:rPr lang="fi-FI">
                <a:cs typeface="Calibri"/>
              </a:rPr>
              <a:t> </a:t>
            </a:r>
          </a:p>
          <a:p>
            <a:pPr marL="457200" indent="-457200"/>
            <a:endParaRPr lang="fi-FI">
              <a:cs typeface="Calibri"/>
            </a:endParaRPr>
          </a:p>
          <a:p>
            <a:pPr marL="457200" indent="-457200"/>
            <a:endParaRPr lang="fi-FI">
              <a:cs typeface="Calibri"/>
            </a:endParaRPr>
          </a:p>
          <a:p>
            <a:pPr marL="914400" lvl="1" indent="-457200"/>
            <a:endParaRPr lang="fi-FI">
              <a:cs typeface="Calibri"/>
            </a:endParaRPr>
          </a:p>
          <a:p>
            <a:endParaRPr lang="fi-FI">
              <a:cs typeface="Calibri"/>
            </a:endParaRPr>
          </a:p>
        </p:txBody>
      </p:sp>
      <p:pic>
        <p:nvPicPr>
          <p:cNvPr id="7" name="Kuva 5" descr="A picture containing indoor, sitting, kitchen, table&#10;&#10;Description generated with very high confidence">
            <a:extLst>
              <a:ext uri="{FF2B5EF4-FFF2-40B4-BE49-F238E27FC236}">
                <a16:creationId xmlns:a16="http://schemas.microsoft.com/office/drawing/2014/main" id="{42E61A6C-0B86-4FC5-B1BD-20F496B59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588" y="2393201"/>
            <a:ext cx="327837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4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EC19E-8756-4347-AF8F-B1C8AEA3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cs typeface="Calibri Light"/>
              </a:rPr>
              <a:t>Mat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47346-9501-41CA-81E1-3965F399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11" y="2260340"/>
            <a:ext cx="10254099" cy="38823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Durability -&gt; 300-400 jumps done</a:t>
            </a:r>
          </a:p>
          <a:p>
            <a:r>
              <a:rPr lang="en-GB" sz="2400">
                <a:solidFill>
                  <a:schemeClr val="bg1"/>
                </a:solidFill>
              </a:rPr>
              <a:t>Accuracy -&gt; about 100 measured jumps  </a:t>
            </a:r>
          </a:p>
          <a:p>
            <a:endParaRPr lang="en-GB" sz="2400">
              <a:solidFill>
                <a:schemeClr val="bg1"/>
              </a:solidFill>
            </a:endParaRPr>
          </a:p>
          <a:p>
            <a:r>
              <a:rPr lang="en-GB" sz="2400">
                <a:solidFill>
                  <a:schemeClr val="bg1"/>
                </a:solidFill>
              </a:rPr>
              <a:t>The limit values changed too much as testing progressed</a:t>
            </a:r>
          </a:p>
          <a:p>
            <a:pPr lvl="1"/>
            <a:r>
              <a:rPr lang="en-GB" sz="2000">
                <a:solidFill>
                  <a:schemeClr val="bg1"/>
                </a:solidFill>
              </a:rPr>
              <a:t>The pull-up resistor replaced with a pull-down</a:t>
            </a:r>
          </a:p>
          <a:p>
            <a:pPr marL="914400" lvl="2" indent="0">
              <a:buNone/>
            </a:pPr>
            <a:r>
              <a:rPr lang="en-GB" sz="1600">
                <a:solidFill>
                  <a:schemeClr val="bg1"/>
                </a:solidFill>
              </a:rPr>
              <a:t>-&gt; The height of the jump was again accurately measured </a:t>
            </a:r>
          </a:p>
          <a:p>
            <a:pPr marL="914400" lvl="2" indent="0">
              <a:buNone/>
            </a:pPr>
            <a:endParaRPr lang="en-GB" sz="1600">
              <a:solidFill>
                <a:schemeClr val="bg1"/>
              </a:solidFill>
            </a:endParaRPr>
          </a:p>
          <a:p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" name="Picture 4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8A02373F-F8B8-49D3-AA92-F86386AC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07" y="1371600"/>
            <a:ext cx="2311549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1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30619-2A5A-4E55-8E55-AF00882A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Combining the mat and application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A1857E-00D1-4EB6-85E1-168B5361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2654"/>
            <a:ext cx="7938248" cy="3645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chemeClr val="bg1"/>
                </a:solidFill>
                <a:cs typeface="Calibri"/>
              </a:rPr>
              <a:t>Application and hardware work almost perfectly in the beginning</a:t>
            </a:r>
            <a:br>
              <a:rPr lang="en-US"/>
            </a:br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Time was wasted looking for a problem because the </a:t>
            </a:r>
            <a:r>
              <a:rPr lang="en-GB" err="1">
                <a:solidFill>
                  <a:schemeClr val="bg1"/>
                </a:solidFill>
                <a:ea typeface="+mn-lt"/>
                <a:cs typeface="+mn-lt"/>
              </a:rPr>
              <a:t>Velostat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 film had broken inside the mat</a:t>
            </a:r>
            <a:endParaRPr lang="en-GB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8DC683B-55A6-4B58-8F6A-17E63CA8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253" y="247201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6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48E321FCBC7044ABDFF10FDF5D7598" ma:contentTypeVersion="7" ma:contentTypeDescription="Een nieuw document maken." ma:contentTypeScope="" ma:versionID="60b1cee598b0196753f6ebebef7960b8">
  <xsd:schema xmlns:xsd="http://www.w3.org/2001/XMLSchema" xmlns:xs="http://www.w3.org/2001/XMLSchema" xmlns:p="http://schemas.microsoft.com/office/2006/metadata/properties" xmlns:ns2="58b0bcd9-5b6a-49d1-936b-d244a731cde3" targetNamespace="http://schemas.microsoft.com/office/2006/metadata/properties" ma:root="true" ma:fieldsID="ce4b1e9db8f62b0a0f1c28c8151e4ce9" ns2:_="">
    <xsd:import namespace="58b0bcd9-5b6a-49d1-936b-d244a731c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b0bcd9-5b6a-49d1-936b-d244a731c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6A5976-F41E-445A-9D8C-7529BC3592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b0bcd9-5b6a-49d1-936b-d244a731cd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B36240-AC47-41B1-B3F5-581C201B0B78}">
  <ds:schemaRefs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58b0bcd9-5b6a-49d1-936b-d244a731cde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DA220DF-7C7C-4B60-AE37-C5A3FAC58A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276</Words>
  <Application>Microsoft Office PowerPoint</Application>
  <PresentationFormat>Breedbeeld</PresentationFormat>
  <Paragraphs>84</Paragraphs>
  <Slides>19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Feetback Hardware</vt:lpstr>
      <vt:lpstr>Ideas in the beginning</vt:lpstr>
      <vt:lpstr> Meeting with Polar Electro </vt:lpstr>
      <vt:lpstr> Choosing the right materials </vt:lpstr>
      <vt:lpstr>Choosing the right components</vt:lpstr>
      <vt:lpstr> Velostat </vt:lpstr>
      <vt:lpstr> Mat assembly </vt:lpstr>
      <vt:lpstr>Mat testing</vt:lpstr>
      <vt:lpstr>Combining the mat and application</vt:lpstr>
      <vt:lpstr>Final thoughts</vt:lpstr>
      <vt:lpstr>PowerPoint-presentatie</vt:lpstr>
      <vt:lpstr>PowerPoint-presentatie</vt:lpstr>
      <vt:lpstr>Feetback Software</vt:lpstr>
      <vt:lpstr>Choosing the tools</vt:lpstr>
      <vt:lpstr> Our choice </vt:lpstr>
      <vt:lpstr>WHY?</vt:lpstr>
      <vt:lpstr> Used by big players </vt:lpstr>
      <vt:lpstr> Architecture </vt:lpstr>
      <vt:lpstr> Reflection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Olivier Verhaegen</cp:lastModifiedBy>
  <cp:revision>2</cp:revision>
  <dcterms:created xsi:type="dcterms:W3CDTF">2020-04-27T07:08:31Z</dcterms:created>
  <dcterms:modified xsi:type="dcterms:W3CDTF">2020-04-29T10:25:33Z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0x0101009448E321FCBC7044ABDFF10FDF5D7598</vt:lpwstr>
  </property>
</Properties>
</file>